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1139" r:id="rId3"/>
    <p:sldId id="1162" r:id="rId4"/>
    <p:sldId id="1144" r:id="rId5"/>
    <p:sldId id="1157" r:id="rId6"/>
    <p:sldId id="1149" r:id="rId7"/>
    <p:sldId id="1163" r:id="rId8"/>
    <p:sldId id="1160" r:id="rId9"/>
    <p:sldId id="1164" r:id="rId10"/>
    <p:sldId id="1166" r:id="rId11"/>
    <p:sldId id="1165" r:id="rId12"/>
    <p:sldId id="1161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709E"/>
    <a:srgbClr val="E3F2E7"/>
    <a:srgbClr val="D8ECDD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2025/10/13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44354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19857E9-DB34-5941-E21D-6094E576DAD9}"/>
              </a:ext>
            </a:extLst>
          </p:cNvPr>
          <p:cNvSpPr txBox="1"/>
          <p:nvPr userDrawn="1"/>
        </p:nvSpPr>
        <p:spPr>
          <a:xfrm>
            <a:off x="4006974" y="-27384"/>
            <a:ext cx="7920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</a:t>
            </a:r>
            <a:r>
              <a:rPr lang="zh-CN" altLang="en-US" sz="200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</a:t>
            </a: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高中英语 选择性必修 第四册 </a:t>
            </a:r>
            <a:r>
              <a:rPr lang="en-US" altLang="zh-CN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BSD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2025/10/13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400">
                <a:solidFill>
                  <a:srgbClr val="549E39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UNIT 10</a:t>
            </a:r>
            <a:r>
              <a:rPr lang="zh-CN" altLang="en-US" sz="5400">
                <a:solidFill>
                  <a:srgbClr val="549E39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　</a:t>
            </a:r>
            <a:r>
              <a:rPr lang="en-US" altLang="zh-CN" sz="5400">
                <a:solidFill>
                  <a:srgbClr val="549E39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CONNECTIONS</a:t>
            </a:r>
            <a:endParaRPr lang="zh-CN" altLang="en-US" sz="5400" dirty="0">
              <a:solidFill>
                <a:srgbClr val="549E39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Part 2</a:t>
            </a:r>
            <a:r>
              <a:rPr lang="zh-CN" altLang="en-US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　</a:t>
            </a:r>
            <a:r>
              <a:rPr lang="en-US" altLang="zh-CN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LESSON 1</a:t>
            </a:r>
            <a:r>
              <a:rPr lang="zh-CN" altLang="en-US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　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18699"/>
            <a:ext cx="11485848" cy="1690221"/>
          </a:xfrm>
          <a:prstGeom prst="rect">
            <a:avLst/>
          </a:prstGeom>
        </p:spPr>
      </p:pic>
      <p:pic>
        <p:nvPicPr>
          <p:cNvPr id="4" name="知识拓展.eps" descr="id:21474862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811864"/>
            <a:ext cx="2069857" cy="36709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09304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强调句的一般疑问句：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Is/Was it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＋被强调部分＋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that/who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＋句子其他部分？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强调句的特殊疑问句：疑问词（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被强调部分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is/was it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＋句子其他部分？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 until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结构的强调句型：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not until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＋被强调部分＋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＋句子其他部分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lock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left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是她正要锁门时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她才发现自己把钥匙落家里了吗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phoned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刚才打电话的人究竟是谁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0690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999" y="911897"/>
            <a:ext cx="11485848" cy="2652493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9998" y="828086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08100"/>
                </a:solidFill>
                <a:latin typeface="Cambria Math" panose="02040503050406030204" pitchFamily="18" charset="0"/>
                <a:ea typeface="MS Mincho"/>
                <a:cs typeface="Cambria Math" panose="02040503050406030204" pitchFamily="18" charset="0"/>
              </a:rPr>
              <a:t>❸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television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series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explored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Six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Degrees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Separation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almost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characters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randomly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someone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characters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knew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crash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电视连续剧《迷失》也探讨了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六度分隔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理论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因为剧中失事飞机上几乎所有人此前都曾偶遇过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或曾遇见过其他人认识的人。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句中含有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引导的原因状语从句和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引导的时间状语从句，以及修饰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someone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的定语从句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other characters knew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TS13.eps" descr="id:214748644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3774752"/>
            <a:ext cx="942043" cy="319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594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18699"/>
            <a:ext cx="11485848" cy="3346405"/>
          </a:xfrm>
          <a:prstGeom prst="rect">
            <a:avLst/>
          </a:prstGeom>
        </p:spPr>
      </p:pic>
      <p:pic>
        <p:nvPicPr>
          <p:cNvPr id="4" name="知识拓展.eps" descr="id:21474862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811864"/>
            <a:ext cx="2069857" cy="36709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09304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引导从句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引导原因状语从句，意为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因为，既然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引导方式状语从句，意为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按照，如同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引导时间状语从句，意为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时候；一边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；随着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引导让步状语从句，意为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尽管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引导定语从句，意为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正如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2292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2506749"/>
            <a:ext cx="11377264" cy="129614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8410"/>
            <a:ext cx="11485848" cy="310469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impression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印象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感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想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influenced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impressions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social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networks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他的想法影响了我们对社交网络的许多早期印象。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impression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little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我第一次见到约翰时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觉得他有点害羞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单词冲关.eps" descr="id:214748620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412776"/>
            <a:ext cx="1872208" cy="373893"/>
          </a:xfrm>
          <a:prstGeom prst="rect">
            <a:avLst/>
          </a:prstGeom>
        </p:spPr>
      </p:pic>
      <p:pic>
        <p:nvPicPr>
          <p:cNvPr id="4" name="核心知识过.eps" descr="id:214748617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070870" y="764704"/>
            <a:ext cx="5591972" cy="584808"/>
          </a:xfrm>
          <a:prstGeom prst="rect">
            <a:avLst/>
          </a:prstGeom>
        </p:spPr>
      </p:pic>
      <p:pic>
        <p:nvPicPr>
          <p:cNvPr id="5" name="教材原句S.eps" descr="id:214748621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264903" y="2283390"/>
            <a:ext cx="7518935" cy="446718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784871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make/leave a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impression on sb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给某人留下一个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的印象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Honestly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speaking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talent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speech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impression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说实话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她的演讲才能给我留下了深刻的印象。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8" name="TS8.eps" descr="id:2147486217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478582" y="4946454"/>
            <a:ext cx="1064333" cy="361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43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18699"/>
            <a:ext cx="11485848" cy="2266285"/>
          </a:xfrm>
          <a:prstGeom prst="rect">
            <a:avLst/>
          </a:prstGeom>
        </p:spPr>
      </p:pic>
      <p:pic>
        <p:nvPicPr>
          <p:cNvPr id="4" name="知识拓展.eps" descr="id:21474862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811864"/>
            <a:ext cx="2069857" cy="36709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09304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impress </a:t>
            </a:r>
            <a:r>
              <a:rPr lang="en-US" altLang="zh-CN" b="1" i="1">
                <a:solidFill>
                  <a:srgbClr val="000000"/>
                </a:solidFill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b="1" i="1">
                <a:solidFill>
                  <a:srgbClr val="000000"/>
                </a:solidFill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使钦佩；使留下深刻的好印象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impress sth on/upon sb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impress sb with sth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使某人牢记某事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impressed by/at/with...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印象深刻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impressive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给人印象深刻的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matter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impressed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recent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为什么人们对最近的变化印象更深刻这么重要呢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impressed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depth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range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knowledge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她精深而广博的知识给我们留下了深刻的印象。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0134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529623"/>
            <a:ext cx="11377264" cy="1683353"/>
          </a:xfrm>
          <a:prstGeom prst="rect">
            <a:avLst/>
          </a:prstGeom>
        </p:spPr>
      </p:pic>
      <p:pic>
        <p:nvPicPr>
          <p:cNvPr id="7" name="教材原句S.eps" descr="id:21474862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64903" y="1306264"/>
            <a:ext cx="7518935" cy="446718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76669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random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随机的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随意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chose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random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sample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middle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America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packages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stranger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state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Massachusetts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他从美国中部的人中随机抽取了一些样本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并要求他们给马萨诸塞州的陌生人寄包裹。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Police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conduct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random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tests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警察会随机进行呼气酒精检测。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at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random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随意地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ensure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fairness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chosen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random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为了确保比赛的公正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名字是从名单中随机挑选的。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TS8.eps" descr="id:214748621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24712" y="3925602"/>
            <a:ext cx="1064333" cy="361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43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4601847"/>
            <a:ext cx="11485848" cy="118616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1466241"/>
            <a:ext cx="11377264" cy="1216801"/>
          </a:xfrm>
          <a:prstGeom prst="rect">
            <a:avLst/>
          </a:prstGeom>
        </p:spPr>
      </p:pic>
      <p:pic>
        <p:nvPicPr>
          <p:cNvPr id="7" name="教材原句S.eps" descr="id:214748621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264903" y="1242882"/>
            <a:ext cx="7518935" cy="446718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2076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release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&amp;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发表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发布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释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放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released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results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published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bimonthly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magazine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Psychology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结果一经发布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就发表在双月刊《今日心理学》上。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Pollutants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constantly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released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atmosphere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污染物正在不断地被排放到大气中。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release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pressure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释放压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力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200000"/>
              </a:lnSpc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release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公映的新影片，发布的新闻（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press release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新闻稿；通讯稿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Baxter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paraphrased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contents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press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release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巴克斯特解释了新闻稿中的内容。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TS8.eps" descr="id:2147486217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78582" y="3899724"/>
            <a:ext cx="1064333" cy="361057"/>
          </a:xfrm>
          <a:prstGeom prst="rect">
            <a:avLst/>
          </a:prstGeom>
        </p:spPr>
      </p:pic>
      <p:pic>
        <p:nvPicPr>
          <p:cNvPr id="13" name="知识拓展.eps" descr="id:2147486224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568965" y="4373730"/>
            <a:ext cx="2069857" cy="367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69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5148003"/>
            <a:ext cx="11485848" cy="1114157"/>
          </a:xfrm>
          <a:prstGeom prst="rect">
            <a:avLst/>
          </a:prstGeom>
        </p:spPr>
      </p:pic>
      <p:pic>
        <p:nvPicPr>
          <p:cNvPr id="7" name="知识拓展.eps" descr="id:21474862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4941168"/>
            <a:ext cx="2069857" cy="36709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826" y="1935793"/>
            <a:ext cx="11377264" cy="1205175"/>
          </a:xfrm>
          <a:prstGeom prst="rect">
            <a:avLst/>
          </a:prstGeom>
        </p:spPr>
      </p:pic>
      <p:pic>
        <p:nvPicPr>
          <p:cNvPr id="5" name="教材原句S.eps" descr="id:214748621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282155" y="1712434"/>
            <a:ext cx="7518935" cy="44671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10455"/>
            <a:ext cx="11485848" cy="532068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based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on/upon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以</a:t>
            </a:r>
            <a:r>
              <a:rPr lang="en-US" altLang="zh-CN" b="1">
                <a:solidFill>
                  <a:srgbClr val="D9709E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为基础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依据</a:t>
            </a:r>
            <a:r>
              <a:rPr lang="en-US" altLang="zh-CN" b="1" smtClean="0">
                <a:solidFill>
                  <a:srgbClr val="D9709E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films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TV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programmes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concept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broadcast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接着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更多基于该概念的电影和电视节目被制作和播出。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judgements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facts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personal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opinions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subjective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我们应该根据事实做出判断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而不是根据过于主观的个人意见。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stories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rumour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这些说法很多都是道听途说。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00000"/>
              </a:lnSpc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base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根基，底部；基础；基地；基础成分；词根</a:t>
            </a:r>
            <a:r>
              <a:rPr lang="en-US" altLang="zh-CN" b="1" i="1">
                <a:solidFill>
                  <a:srgbClr val="000000"/>
                </a:solidFill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为基础；把基地设在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XB3.eps" descr="id:2147486294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478582" y="836712"/>
            <a:ext cx="2016224" cy="387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77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999" y="1363058"/>
            <a:ext cx="11485848" cy="215683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9998" y="1279247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08100"/>
                </a:solidFill>
                <a:latin typeface="Cambria Math" panose="02040503050406030204" pitchFamily="18" charset="0"/>
                <a:ea typeface="MS Mincho"/>
                <a:cs typeface="Cambria Math" panose="02040503050406030204" pitchFamily="18" charset="0"/>
              </a:rPr>
              <a:t>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 the parcel had been received by this person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he/she would send the parcel onto a contact of theirs until the parcel could be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personally delivered to the correct person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一旦此人收到包裹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他或她就会将包裹再发给认识的人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直到该包裹被送到目标收件人手中。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句中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是连词，意为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一旦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，引导时间状语从句。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gone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一旦钱花光了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他就不知道该怎么办了。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XB4.eps" descr="id:214748643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32452" y="836712"/>
            <a:ext cx="1982452" cy="382330"/>
          </a:xfrm>
          <a:prstGeom prst="rect">
            <a:avLst/>
          </a:prstGeom>
        </p:spPr>
      </p:pic>
      <p:pic>
        <p:nvPicPr>
          <p:cNvPr id="4" name="TS13.eps" descr="id:214748644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81269" y="3629811"/>
            <a:ext cx="942043" cy="319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855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18699"/>
            <a:ext cx="11485848" cy="2770341"/>
          </a:xfrm>
          <a:prstGeom prst="rect">
            <a:avLst/>
          </a:prstGeom>
        </p:spPr>
      </p:pic>
      <p:pic>
        <p:nvPicPr>
          <p:cNvPr id="4" name="知识拓展.eps" descr="id:21474862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811864"/>
            <a:ext cx="2069857" cy="36709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09304"/>
            <a:ext cx="11485848" cy="556222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在状语从句中，如果主句的时态是一般将来时，从句中常用一般现在时代替一般将来时。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引导的时间状语从句的主语与主句的主语一致，且从句中的谓语动词含有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动词的某种形式，或从句为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形式时，从句中的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可以省略。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successful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interview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confidence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在面试时你一旦有了自信心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就会成功。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understand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almost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impossible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habit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formed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我们必须明白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习惯一旦养成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就很难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甚至有时几乎不可能改掉。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747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999" y="920523"/>
            <a:ext cx="11485848" cy="1068317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9998" y="836712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08100"/>
                </a:solidFill>
                <a:latin typeface="Cambria Math" panose="02040503050406030204" pitchFamily="18" charset="0"/>
                <a:ea typeface="MS Mincho"/>
                <a:cs typeface="Cambria Math" panose="02040503050406030204" pitchFamily="18" charset="0"/>
              </a:rPr>
              <a:t>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this research that inspired the phrase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Six Degrees of Separation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正是这项研究引出了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六度分隔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的说法。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句中含有强调句型，其结构为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is/was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＋被强调部分＋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＋句子其他部分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。当被强调部分指人时，还可以用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代替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Danny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slept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criticised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据我所知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是因为丹尼上课睡觉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老师才批评他的。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position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film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adaptations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有人可能会认为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改编电影的最佳人选是作家本人。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TS13.eps" descr="id:214748644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83480" y="2132856"/>
            <a:ext cx="942043" cy="319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59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1449</TotalTime>
  <Words>1641</Words>
  <Application>Microsoft Office PowerPoint</Application>
  <PresentationFormat>自定义</PresentationFormat>
  <Paragraphs>60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3" baseType="lpstr">
      <vt:lpstr>Book Antiqua</vt:lpstr>
      <vt:lpstr>Calibri</vt:lpstr>
      <vt:lpstr>MS Mincho</vt:lpstr>
      <vt:lpstr>黑体</vt:lpstr>
      <vt:lpstr>楷体</vt:lpstr>
      <vt:lpstr>宋体</vt:lpstr>
      <vt:lpstr>微软雅黑</vt:lpstr>
      <vt:lpstr>Arial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446</cp:revision>
  <dcterms:created xsi:type="dcterms:W3CDTF">2020-11-06T05:24:00Z</dcterms:created>
  <dcterms:modified xsi:type="dcterms:W3CDTF">2025-10-13T12:54:37Z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